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5" r:id="rId2"/>
    <p:sldId id="283" r:id="rId3"/>
    <p:sldId id="262" r:id="rId4"/>
    <p:sldId id="311" r:id="rId5"/>
    <p:sldId id="272" r:id="rId6"/>
    <p:sldId id="282" r:id="rId7"/>
    <p:sldId id="266" r:id="rId8"/>
    <p:sldId id="268" r:id="rId9"/>
    <p:sldId id="267" r:id="rId10"/>
    <p:sldId id="269" r:id="rId11"/>
    <p:sldId id="270" r:id="rId12"/>
    <p:sldId id="273" r:id="rId13"/>
    <p:sldId id="274" r:id="rId14"/>
    <p:sldId id="279" r:id="rId15"/>
    <p:sldId id="271" r:id="rId16"/>
    <p:sldId id="339" r:id="rId17"/>
    <p:sldId id="277" r:id="rId18"/>
    <p:sldId id="284" r:id="rId19"/>
    <p:sldId id="340" r:id="rId20"/>
  </p:sldIdLst>
  <p:sldSz cx="12192000" cy="6858000"/>
  <p:notesSz cx="695325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117"/>
    <a:srgbClr val="FDC116"/>
    <a:srgbClr val="003F80"/>
    <a:srgbClr val="003F86"/>
    <a:srgbClr val="003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9"/>
  </p:normalViewPr>
  <p:slideViewPr>
    <p:cSldViewPr snapToGrid="0">
      <p:cViewPr varScale="1">
        <p:scale>
          <a:sx n="109" d="100"/>
          <a:sy n="109" d="100"/>
        </p:scale>
        <p:origin x="1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3567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566" y="0"/>
            <a:ext cx="3013075" cy="463567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r">
              <a:defRPr sz="1200"/>
            </a:lvl1pPr>
          </a:lstStyle>
          <a:p>
            <a:fld id="{1007D147-ABFD-46EA-8195-7D04E3C9B82E}" type="datetimeFigureOut">
              <a:rPr lang="en-US" smtClean="0"/>
              <a:t>8/11/25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6725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8" tIns="46264" rIns="92528" bIns="4626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6389"/>
            <a:ext cx="5562600" cy="3637955"/>
          </a:xfrm>
          <a:prstGeom prst="rect">
            <a:avLst/>
          </a:prstGeom>
        </p:spPr>
        <p:txBody>
          <a:bodyPr vert="horz" lIns="92528" tIns="46264" rIns="92528" bIns="4626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3013075" cy="463566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566" y="8775684"/>
            <a:ext cx="3013075" cy="463566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r">
              <a:defRPr sz="1200"/>
            </a:lvl1pPr>
          </a:lstStyle>
          <a:p>
            <a:fld id="{F0651313-5125-45AC-AA62-25AEA5A6E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change the picture if you’d like.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537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how Cub Scouts is designed to give parents and opportunity to spend time with their kids. </a:t>
            </a:r>
          </a:p>
          <a:p>
            <a:r>
              <a:rPr lang="en-US" dirty="0"/>
              <a:t>Parents make up the volunteers who make the pack go.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866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them how training is provided to help all volunteers be successful!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744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Chartered Organization and District</a:t>
            </a:r>
          </a:p>
          <a:p>
            <a:endParaRPr lang="en-US" dirty="0"/>
          </a:p>
          <a:p>
            <a:r>
              <a:rPr lang="en-US" dirty="0"/>
              <a:t>Explain who the pack is chartered by, the district you belong to and a little about our Council.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72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IMPORTANT! – Update with your pack’s information. </a:t>
            </a:r>
          </a:p>
          <a:p>
            <a:endParaRPr lang="en-US" dirty="0"/>
          </a:p>
          <a:p>
            <a:r>
              <a:rPr lang="en-US" dirty="0"/>
              <a:t>Explain when your next Pack meeting is and make sure everyone leaves with the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717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IMPORTANT: Update with your pack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33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UPDATE: Tell the parents how much Scouting in your Pack will costs and what fundraisers you do to offset the costs. </a:t>
            </a:r>
          </a:p>
          <a:p>
            <a:endParaRPr lang="en-US" dirty="0"/>
          </a:p>
          <a:p>
            <a:r>
              <a:rPr lang="en-US" dirty="0"/>
              <a:t>Pack’s with a strong program and funding plan attract and keep families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702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them know that they are registering for 12 months.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66FAEA-36FA-4B6D-B239-514468E871F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278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Utilize the Magic Circle Technique to recruit and fill vacancies, such as den leaders, committee members etc. </a:t>
            </a:r>
          </a:p>
          <a:p>
            <a:endParaRPr lang="en-US" dirty="0"/>
          </a:p>
          <a:p>
            <a:r>
              <a:rPr lang="en-US" dirty="0"/>
              <a:t>Magic Circle instructions found at www.1bsa.org/membership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663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Have youth show their parents what they’ve learned - recite Cub Scouts Promise and Sign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81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A85AF05-F1D4-4867-87BD-AF2770BFC43C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FOR YOUR PACK: Unit Number, Intro’s etc. (see items in yellow)</a:t>
            </a:r>
          </a:p>
          <a:p>
            <a:endParaRPr lang="en-US" dirty="0"/>
          </a:p>
          <a:p>
            <a:r>
              <a:rPr lang="en-US" dirty="0"/>
              <a:t>Introduce self and welcome everyone to the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720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Cub Scouts is all about. Make sure to be enthusiastic!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501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FOR YOUR PACK: Insert activities &amp; picture specific to your Pack. </a:t>
            </a:r>
          </a:p>
          <a:p>
            <a:endParaRPr lang="en-US" dirty="0"/>
          </a:p>
          <a:p>
            <a:r>
              <a:rPr lang="en-US" dirty="0"/>
              <a:t>Tell the families what they will do with your pack, be specific. </a:t>
            </a:r>
          </a:p>
          <a:p>
            <a:endParaRPr lang="en-US" dirty="0"/>
          </a:p>
          <a:p>
            <a:r>
              <a:rPr lang="en-US" dirty="0"/>
              <a:t>Share Printed Copies of your Pack Calendar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66FAEA-36FA-4B6D-B239-514468E871F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90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Boy’s life magazine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294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with your local Fishing Derby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26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new and current Cub Scouts are taken to another location to work on the Bobcat Badge or do an activity. </a:t>
            </a:r>
          </a:p>
          <a:p>
            <a:r>
              <a:rPr lang="en-US" dirty="0"/>
              <a:t>You’ll need at least 2 adults to run this. </a:t>
            </a:r>
          </a:p>
          <a:p>
            <a:r>
              <a:rPr lang="en-US" dirty="0"/>
              <a:t>Tell the parents what will happen with their kids, Introduce the Adult Leaders and explain what the youth will be working on. </a:t>
            </a:r>
          </a:p>
          <a:p>
            <a:r>
              <a:rPr lang="en-US" dirty="0"/>
              <a:t>This will give parents the opportunity to focus their attention on the details.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833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how the pack is organized, when they meet and how the Dens work.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158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09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70000">
              <a:srgbClr val="003F87"/>
            </a:gs>
            <a:gs pos="100000">
              <a:srgbClr val="003F80">
                <a:lumMod val="86000"/>
                <a:lumOff val="14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CF28E-88C0-13DF-D6F6-166FE63BA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7115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349F1-853C-E767-1CB2-A5E0B8465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7115" y="363122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997A4-C381-3419-67F0-C2CDFE08A1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27115" y="6356350"/>
            <a:ext cx="15621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1B1E687-5DF5-4608-9025-FCAB946D8898}" type="datetime1">
              <a:rPr lang="en-US" smtClean="0"/>
              <a:pPr/>
              <a:t>8/11/25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4D327-EC81-AD55-7314-33AABC8D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CF0AF-D4AB-1582-E856-10DA86D6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6252-811D-4806-9F9F-E0B7AD3C1E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19AEEC-637E-C5F8-0D90-D5BEF102A451}"/>
              </a:ext>
            </a:extLst>
          </p:cNvPr>
          <p:cNvSpPr/>
          <p:nvPr userDrawn="1"/>
        </p:nvSpPr>
        <p:spPr>
          <a:xfrm>
            <a:off x="0" y="0"/>
            <a:ext cx="1857983" cy="6858000"/>
          </a:xfrm>
          <a:prstGeom prst="rect">
            <a:avLst/>
          </a:prstGeom>
          <a:solidFill>
            <a:srgbClr val="F7D1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EBF1CA-FE1F-F68D-C57A-2E68604857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99" y="1314993"/>
            <a:ext cx="1877731" cy="58038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E9F374-D1BE-5467-5F74-E98C7B1B41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635" y="116405"/>
            <a:ext cx="1560711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44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E63DD-A9B2-E531-8B49-4235AFB9F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02EC2-AAB4-4FB7-BB7B-B183F35BC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D08CC-68AD-820F-F583-B7F17BCA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B455-C750-42A1-9B4B-0F0CBC30FEC9}" type="datetime1">
              <a:rPr lang="en-US" smtClean="0"/>
              <a:t>8/11/25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3D721-FFE7-3316-4A40-26C1D2A33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E1226-56F2-7163-51D7-E850FEE8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6252-811D-4806-9F9F-E0B7AD3C1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2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B68E22-6249-6221-9303-D28575DDE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B479F-6433-6420-F3E3-CC2652F08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FC049-BE2B-CE9F-D3C5-4C966DDF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190B-9C51-4D0F-90C0-430FE5DB769A}" type="datetime1">
              <a:rPr lang="en-US" smtClean="0"/>
              <a:t>8/11/25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96D64-0ACB-577E-593F-5F0E213D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DAB6D-EE6B-17B6-48E0-7F6220D08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6252-811D-4806-9F9F-E0B7AD3C1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3F59C-F75A-6AE2-1503-C005D294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5E3E7-7540-EA7D-0238-F69F67383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626" y="1825625"/>
            <a:ext cx="9340174" cy="36108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AD65F-3AAA-98AE-7F30-9D7188B9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1A82-E9D9-445D-B085-B8635A11E895}" type="datetime1">
              <a:rPr lang="en-US" smtClean="0"/>
              <a:t>8/11/25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5CDA2-B5CA-4176-829D-C5541CF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6252-811D-4806-9F9F-E0B7AD3C1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6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FF56E-440A-3D63-4104-564B53A3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04B23-A7AB-A1AE-0686-1C769FD7C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C3A94-45A3-88DA-8E3E-6DC4AB2BA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248B-C923-43AE-A116-F60A2FB4B012}" type="datetime1">
              <a:rPr lang="en-US" smtClean="0"/>
              <a:t>8/11/25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0E62C-817E-2FA2-6F6E-F6176310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6A8E4-54AF-6438-981B-311150A8A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6252-811D-4806-9F9F-E0B7AD3C1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2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81CCD-8B43-053B-49DB-45B3EAF3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938E9-3E6E-A629-0C72-6301BAC35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13624" y="1825625"/>
            <a:ext cx="431908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EA5D8-7163-10DD-51E2-231BEE0FF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6170" y="1825625"/>
            <a:ext cx="478763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5AEB5-61C1-9B7D-9917-91A10EA94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2EC0-8DB3-43A6-8613-F23DC703B385}" type="datetime1">
              <a:rPr lang="en-US" smtClean="0"/>
              <a:t>8/11/25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CE2CB1-6DD3-0B98-FA6C-8E8F3527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F2B86-3B9A-4755-EAB2-AC022F42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6252-811D-4806-9F9F-E0B7AD3C1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D46A6-EA99-6E17-960B-70E62287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BB2BA-5DC7-D59B-AF16-7100572DA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4C22A-B2D0-6A9D-0E93-C515B2CF6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196CDF-6C13-2513-DBA7-1F08E44DB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82272-DC92-8230-E9F2-D3C155144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E9F236-6BFF-3684-2DF4-6FDB501B2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9F5F-CD3A-4977-8287-C1C2E36EE603}" type="datetime1">
              <a:rPr lang="en-US" smtClean="0"/>
              <a:t>8/11/25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6305DC-48BD-987D-B570-2333EAE7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8E241-DEE8-059C-E0A3-AE794140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6252-811D-4806-9F9F-E0B7AD3C1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3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9D2C6-CBF9-2E54-67CD-AE6FE3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2B7A41-1AA7-5E16-1E3C-DAC53E45B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84D5-E07B-4251-A5F0-32EAD2EE4285}" type="datetime1">
              <a:rPr lang="en-US" smtClean="0"/>
              <a:t>8/11/25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6808C-A10A-A0B0-30A8-71FA43A8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DC4947-59F8-EC4C-2786-7064D5B5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6252-811D-4806-9F9F-E0B7AD3C1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3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7842DB-C79F-4A95-9790-964244803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F391-F731-4D52-AF9B-97B0AC50D168}" type="datetime1">
              <a:rPr lang="en-US" smtClean="0"/>
              <a:t>8/11/25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2D478C-FD03-CC62-E352-26B2CC33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7AC20-440C-757D-C144-C61486356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6252-811D-4806-9F9F-E0B7AD3C1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7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74E82-761D-136A-27C7-323AB8760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5BE2A-7D6B-660C-5DEB-C5A171CAC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4B3FA6-127C-91B1-D015-D25713873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360F1-153C-9E48-8C93-F176013F7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48A4-CFCF-461A-BDD8-D3966773EFEB}" type="datetime1">
              <a:rPr lang="en-US" smtClean="0"/>
              <a:t>8/11/25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83893-2120-3183-79A7-C32CD5658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908A7-BAC0-B0D5-C1CE-F3495D67B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6252-811D-4806-9F9F-E0B7AD3C1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A546E-B394-76FA-9FA0-28DCB7568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63392F-A18B-3782-95FF-A22118763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742F8-E416-92A2-D6FC-CC50DD6F7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20D0D-EDCF-94E3-7EF6-B26C423AA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566D-A347-406F-B26E-A4B7E0AD888D}" type="datetime1">
              <a:rPr lang="en-US" smtClean="0"/>
              <a:t>8/11/25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8B98E-90CE-1D06-3A16-6CE539A0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87DD6-EF39-9A7B-2F0B-8F38F97C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6252-811D-4806-9F9F-E0B7AD3C1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8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rgbClr val="003F87"/>
            </a:gs>
            <a:gs pos="100000">
              <a:srgbClr val="003F80">
                <a:lumMod val="86000"/>
                <a:lumOff val="14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5A395A-67D3-D771-81C3-4307CFA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624" y="365125"/>
            <a:ext cx="93401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13C68-0DF8-0ED7-13AD-05D50737C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3626" y="1825625"/>
            <a:ext cx="93401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0BCC6-FA46-3187-8D11-9873F7E6F7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3626" y="6356350"/>
            <a:ext cx="156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E38C3CE-36CE-4251-BC49-7CF3C45F3963}" type="datetime1">
              <a:rPr lang="en-US" smtClean="0"/>
              <a:pPr/>
              <a:t>8/11/25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ED73-6154-783C-0497-65BF0F61C9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C98CE-11AC-1327-D028-47F7ECB7F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7C56252-811D-4806-9F9F-E0B7AD3C1E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CE12A9-7337-F2C9-2653-356D3C040E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185928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2D9543-0F55-C90C-C4C0-18D051D65A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7844" y="74328"/>
            <a:ext cx="1560711" cy="1566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FDD093-AA61-FBC2-626B-BBF185114E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9226" y="1344901"/>
            <a:ext cx="1877731" cy="5803895"/>
          </a:xfrm>
          <a:prstGeom prst="rect">
            <a:avLst/>
          </a:prstGeom>
        </p:spPr>
      </p:pic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6DB4DA4A-A740-E96E-E62C-8E7CE899116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00" y="5536149"/>
            <a:ext cx="3543822" cy="164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4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beach&#10;&#10;Description automatically generated">
            <a:extLst>
              <a:ext uri="{FF2B5EF4-FFF2-40B4-BE49-F238E27FC236}">
                <a16:creationId xmlns:a16="http://schemas.microsoft.com/office/drawing/2014/main" id="{78EF997F-7D4A-4FCF-85D2-CC0A4274A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528" y="0"/>
            <a:ext cx="6858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5C338AD-6407-42CB-968C-38121317E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801" y="5232903"/>
            <a:ext cx="2877221" cy="138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62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04801"/>
            <a:ext cx="7162800" cy="1470025"/>
          </a:xfrm>
        </p:spPr>
        <p:txBody>
          <a:bodyPr/>
          <a:lstStyle/>
          <a:p>
            <a:r>
              <a:rPr lang="en-US" dirty="0"/>
              <a:t>Volunteers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1774826"/>
            <a:ext cx="7162800" cy="38639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Parents make Scouting go!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Cub Scouts is designed to help parents spend time with their child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Parents participate with their child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Parents are the major source of pack leadership (plan events, run den meetings)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92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for Volunteers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&amp; In-Person Training is offered to ensure a quality program and to keep our youth safe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Every Scout deserves a trained leader!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E6FAF-600D-4BCA-99A8-453F33866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783154"/>
            <a:ext cx="5410200" cy="234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93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Pack </a:t>
            </a:r>
            <a:r>
              <a:rPr lang="en-US" dirty="0">
                <a:solidFill>
                  <a:srgbClr val="FFFF00"/>
                </a:solidFill>
              </a:rPr>
              <a:t>123!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chartered by: </a:t>
            </a:r>
            <a:endParaRPr lang="en-US" b="1" dirty="0"/>
          </a:p>
          <a:p>
            <a:endParaRPr lang="en-US" sz="1200" dirty="0"/>
          </a:p>
          <a:p>
            <a:r>
              <a:rPr lang="en-US" dirty="0"/>
              <a:t>We are part of the </a:t>
            </a:r>
            <a:r>
              <a:rPr lang="en-US" b="1" dirty="0"/>
              <a:t>                       District </a:t>
            </a:r>
            <a:r>
              <a:rPr lang="en-US" dirty="0"/>
              <a:t>of the </a:t>
            </a:r>
            <a:r>
              <a:rPr lang="en-US" b="1" dirty="0"/>
              <a:t>Greater Alabama Council of Scouting America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4704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Our Pack meetings are held on: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dirty="0"/>
              <a:t>Our next Pack meeting is: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dirty="0"/>
              <a:t>Location: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dirty="0"/>
              <a:t>Time:</a:t>
            </a:r>
          </a:p>
        </p:txBody>
      </p:sp>
    </p:spTree>
    <p:extLst>
      <p:ext uri="{BB962C8B-B14F-4D97-AF65-F5344CB8AC3E}">
        <p14:creationId xmlns:p14="http://schemas.microsoft.com/office/powerpoint/2010/main" val="735272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Cub Master contact info: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Committee Chair contact info: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46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Pack funds itself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 dues (if any)</a:t>
            </a:r>
          </a:p>
          <a:p>
            <a:endParaRPr lang="en-US" dirty="0"/>
          </a:p>
          <a:p>
            <a:r>
              <a:rPr lang="en-US" dirty="0"/>
              <a:t>Annual fundraisers</a:t>
            </a:r>
          </a:p>
          <a:p>
            <a:pPr lvl="1"/>
            <a:r>
              <a:rPr lang="en-US" dirty="0"/>
              <a:t>Popcorn Sales</a:t>
            </a:r>
          </a:p>
          <a:p>
            <a:pPr lvl="1"/>
            <a:r>
              <a:rPr lang="en-US" dirty="0"/>
              <a:t>Camp Card Sales</a:t>
            </a:r>
          </a:p>
        </p:txBody>
      </p:sp>
      <p:pic>
        <p:nvPicPr>
          <p:cNvPr id="4" name="Picture 6" descr="popcor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010" y="1787525"/>
            <a:ext cx="242809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470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Registration Fees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10FD04-F35F-4887-B9F6-3421AD461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1371601"/>
            <a:ext cx="7239000" cy="4525963"/>
          </a:xfrm>
        </p:spPr>
        <p:txBody>
          <a:bodyPr/>
          <a:lstStyle/>
          <a:p>
            <a:r>
              <a:rPr lang="en-US" dirty="0"/>
              <a:t>$10 a month, paid annually ($120)</a:t>
            </a:r>
          </a:p>
          <a:p>
            <a:r>
              <a:rPr lang="en-US" dirty="0"/>
              <a:t>Scout’s Life Magazine is </a:t>
            </a:r>
            <a:r>
              <a:rPr lang="en-US" b="1" dirty="0"/>
              <a:t>$15        </a:t>
            </a:r>
            <a:endParaRPr lang="en-US" dirty="0"/>
          </a:p>
          <a:p>
            <a:r>
              <a:rPr lang="en-US" dirty="0"/>
              <a:t>Pack Dues are </a:t>
            </a:r>
            <a:r>
              <a:rPr lang="en-US" b="1" dirty="0"/>
              <a:t>$ </a:t>
            </a:r>
            <a:r>
              <a:rPr lang="en-US" dirty="0"/>
              <a:t>             </a:t>
            </a:r>
            <a:r>
              <a:rPr lang="en-US" i="1" dirty="0">
                <a:solidFill>
                  <a:srgbClr val="FFFF00"/>
                </a:solidFill>
              </a:rPr>
              <a:t>(if any, or delete)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400" dirty="0"/>
              <a:t>Make checks payable to </a:t>
            </a:r>
            <a:r>
              <a:rPr lang="en-US" sz="2400" u="sng" dirty="0"/>
              <a:t>“_________”</a:t>
            </a:r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There will be additional costs for campouts, uniforms etc. </a:t>
            </a:r>
          </a:p>
        </p:txBody>
      </p:sp>
    </p:spTree>
    <p:extLst>
      <p:ext uri="{BB962C8B-B14F-4D97-AF65-F5344CB8AC3E}">
        <p14:creationId xmlns:p14="http://schemas.microsoft.com/office/powerpoint/2010/main" val="56743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 Breakouts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Take 10 Minutes to </a:t>
            </a:r>
          </a:p>
          <a:p>
            <a:pPr marL="0" indent="0" algn="ctr">
              <a:buNone/>
            </a:pPr>
            <a:r>
              <a:rPr lang="en-US" dirty="0"/>
              <a:t>Ensure all Dens have full leadership!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4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Scout Presentation!</a:t>
            </a:r>
          </a:p>
        </p:txBody>
      </p:sp>
    </p:spTree>
    <p:extLst>
      <p:ext uri="{BB962C8B-B14F-4D97-AF65-F5344CB8AC3E}">
        <p14:creationId xmlns:p14="http://schemas.microsoft.com/office/powerpoint/2010/main" val="3853416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5800" y="4917830"/>
            <a:ext cx="4800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01600" dist="38100" dir="5400000" sx="86000" sy="86000" algn="t" rotWithShape="0">
                    <a:prstClr val="black">
                      <a:alpha val="30000"/>
                    </a:prstClr>
                  </a:outerShdw>
                </a:effectLst>
              </a:rPr>
              <a:t>Questions?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C499A1-ECA7-48F4-8CE2-0AAB31E9A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92723"/>
            <a:ext cx="43434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Pack </a:t>
            </a:r>
            <a:r>
              <a:rPr lang="en-US" dirty="0">
                <a:solidFill>
                  <a:srgbClr val="FFFF00"/>
                </a:solidFill>
              </a:rPr>
              <a:t>123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Intros</a:t>
            </a:r>
          </a:p>
          <a:p>
            <a:r>
              <a:rPr lang="en-US" i="1" dirty="0">
                <a:solidFill>
                  <a:srgbClr val="FFFF00"/>
                </a:solidFill>
              </a:rPr>
              <a:t>(insert picture of pack doing something fun!)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6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304801"/>
            <a:ext cx="7162800" cy="1470025"/>
          </a:xfrm>
        </p:spPr>
        <p:txBody>
          <a:bodyPr/>
          <a:lstStyle/>
          <a:p>
            <a:r>
              <a:rPr lang="en-US" dirty="0"/>
              <a:t>What is Cub Scouts?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5172" y="1774826"/>
            <a:ext cx="6092228" cy="386397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Cub Scouting is fun!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Families spend time together!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Program for all youth in grades K-5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Do things and go places!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Earn awards!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Do activities and go to camp!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Year round program!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4616" y="24765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5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660" y="304801"/>
            <a:ext cx="5696139" cy="1470025"/>
          </a:xfrm>
        </p:spPr>
        <p:txBody>
          <a:bodyPr/>
          <a:lstStyle/>
          <a:p>
            <a:r>
              <a:rPr lang="en-US" dirty="0"/>
              <a:t>Things we do: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1842" y="1774826"/>
            <a:ext cx="4310958" cy="386397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Fishing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Skating Party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4th of July parade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Rocket launch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Bike rodeo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Pinewood derby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Day Camp!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15374"/>
            <a:ext cx="2842728" cy="2842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1" y="3352801"/>
            <a:ext cx="2842727" cy="28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6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2385" y="235390"/>
            <a:ext cx="8024023" cy="1195404"/>
          </a:xfrm>
        </p:spPr>
        <p:txBody>
          <a:bodyPr>
            <a:normAutofit fontScale="90000"/>
          </a:bodyPr>
          <a:lstStyle/>
          <a:p>
            <a:r>
              <a:rPr lang="en-US" dirty="0"/>
              <a:t>Scouting’s Youth Magazine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774826"/>
            <a:ext cx="4246323" cy="386397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Official magazine of Scouting America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Order through the Pack to receive a discounted subscription rate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Scout Life is $15 a year with the discount  and is delivered to your child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DD52D-00D7-785C-D1AD-F0C01E765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177" y="1649413"/>
            <a:ext cx="322511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6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6200000">
            <a:off x="-182776" y="2881092"/>
            <a:ext cx="7162800" cy="1095816"/>
          </a:xfrm>
        </p:spPr>
        <p:txBody>
          <a:bodyPr>
            <a:normAutofit/>
          </a:bodyPr>
          <a:lstStyle/>
          <a:p>
            <a:r>
              <a:rPr lang="en-US" sz="4800" dirty="0"/>
              <a:t>FISHING DERBY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2211" y="1117210"/>
            <a:ext cx="6095999" cy="587375"/>
          </a:xfrm>
        </p:spPr>
        <p:txBody>
          <a:bodyPr/>
          <a:lstStyle/>
          <a:p>
            <a:r>
              <a:rPr lang="en-US" dirty="0"/>
              <a:t>Fishing, Fun, Prizes, and your 1</a:t>
            </a:r>
            <a:r>
              <a:rPr lang="en-US" baseline="30000" dirty="0"/>
              <a:t>st</a:t>
            </a:r>
            <a:r>
              <a:rPr lang="en-US" dirty="0"/>
              <a:t> Patch!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F26FC6-ABF9-496E-91F0-070CD42883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72211" y="1565356"/>
            <a:ext cx="6095999" cy="3503448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12A03979-69BB-4392-9C04-EA306CF98B8E}"/>
              </a:ext>
            </a:extLst>
          </p:cNvPr>
          <p:cNvSpPr txBox="1">
            <a:spLocks/>
          </p:cNvSpPr>
          <p:nvPr/>
        </p:nvSpPr>
        <p:spPr bwMode="auto">
          <a:xfrm>
            <a:off x="4172211" y="5068907"/>
            <a:ext cx="6095999" cy="63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September </a:t>
            </a:r>
            <a:r>
              <a:rPr lang="en-US" sz="2400" dirty="0" err="1"/>
              <a:t>XXth</a:t>
            </a:r>
            <a:r>
              <a:rPr lang="en-US" sz="2400" dirty="0"/>
              <a:t> at (Enter Location) </a:t>
            </a:r>
          </a:p>
          <a:p>
            <a:pPr algn="ctr"/>
            <a:r>
              <a:rPr lang="en-US" sz="2400" dirty="0"/>
              <a:t>9 am – 12 pm / Cost: $10</a:t>
            </a:r>
            <a:endParaRPr lang="en-US" sz="1400" dirty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611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2438401"/>
            <a:ext cx="5105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Cub Activity Time!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1774826"/>
            <a:ext cx="7162800" cy="38639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9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04801"/>
            <a:ext cx="71628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Pack </a:t>
            </a:r>
            <a:r>
              <a:rPr lang="en-US" dirty="0">
                <a:solidFill>
                  <a:srgbClr val="FFFF00"/>
                </a:solidFill>
              </a:rPr>
              <a:t>123</a:t>
            </a:r>
            <a:r>
              <a:rPr lang="en-US" dirty="0"/>
              <a:t> - Organization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1774826"/>
            <a:ext cx="7162800" cy="38639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Pack is all of the youth (grades K-5) and their adult leaders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Pack meets once a month for a fun  meeting (Pack meeting)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7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42931"/>
            <a:ext cx="7162800" cy="1104870"/>
          </a:xfrm>
        </p:spPr>
        <p:txBody>
          <a:bodyPr/>
          <a:lstStyle/>
          <a:p>
            <a:r>
              <a:rPr lang="en-US" dirty="0"/>
              <a:t>Dens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1447801"/>
            <a:ext cx="7162800" cy="48767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Pack is divided into “Dens” by grade &amp; gender, Dens meet 2-3 times a month.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Lions (Kindergarten)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Tiger (1st grade)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Wolf (2nd grade)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Bear (3rd grade)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Webelos</a:t>
            </a:r>
            <a:r>
              <a:rPr lang="en-US" dirty="0">
                <a:solidFill>
                  <a:schemeClr val="bg1"/>
                </a:solidFill>
              </a:rPr>
              <a:t> (4th grade)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Arrow of Lights (5th grade)</a:t>
            </a: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All Scout Activities are age-appropriate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F52A96-7D23-48DD-9F60-27D9976F6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829" y="25908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88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AC Cub Scout Slide Deck template.potx" id="{20E3F017-D2F6-477D-BAEF-31AF44DD45E7}" vid="{1DCF9FA1-9A9B-473E-B60F-02DB5E5332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GAC Cub Scout Slide Deck template</Template>
  <TotalTime>85</TotalTime>
  <Words>831</Words>
  <Application>Microsoft Macintosh PowerPoint</Application>
  <PresentationFormat>Widescreen</PresentationFormat>
  <Paragraphs>149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Office Theme</vt:lpstr>
      <vt:lpstr>PowerPoint Presentation</vt:lpstr>
      <vt:lpstr>Welcome to Pack 123!</vt:lpstr>
      <vt:lpstr>What is Cub Scouts?</vt:lpstr>
      <vt:lpstr>Things we do:</vt:lpstr>
      <vt:lpstr>Scouting’s Youth Magazine</vt:lpstr>
      <vt:lpstr>FISHING DERBY</vt:lpstr>
      <vt:lpstr>Cub Activity Time!</vt:lpstr>
      <vt:lpstr>Pack 123 - Organization</vt:lpstr>
      <vt:lpstr>Dens</vt:lpstr>
      <vt:lpstr>Volunteers</vt:lpstr>
      <vt:lpstr>Training for Volunteers</vt:lpstr>
      <vt:lpstr>We are Pack 123!</vt:lpstr>
      <vt:lpstr>Pack Meeting</vt:lpstr>
      <vt:lpstr>Pack Leadership</vt:lpstr>
      <vt:lpstr>How the Pack funds itself</vt:lpstr>
      <vt:lpstr>Annual Registration Fees</vt:lpstr>
      <vt:lpstr>Den Breakouts</vt:lpstr>
      <vt:lpstr>Scout Presentation!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Self</dc:creator>
  <cp:lastModifiedBy>Daniela Werner</cp:lastModifiedBy>
  <cp:revision>7</cp:revision>
  <cp:lastPrinted>2025-07-16T16:32:34Z</cp:lastPrinted>
  <dcterms:created xsi:type="dcterms:W3CDTF">2025-07-16T17:29:50Z</dcterms:created>
  <dcterms:modified xsi:type="dcterms:W3CDTF">2025-08-12T02:37:25Z</dcterms:modified>
</cp:coreProperties>
</file>